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59546-E56E-738D-967C-B8D12873E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ED3F35-BBBE-6E3E-C8F6-24F9ABCE8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65BB48-C7D2-05C4-C490-735AA2FF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43FC04-9342-9645-9B67-4596F77B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815FE-DD71-43FB-E690-E07856C1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9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4205E-3C2D-3EAB-AEF4-53241B53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7AD5BB-7D35-EEDA-D5C7-8E8C3A996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FACD5C-CF4B-0586-3C0A-AFB96DA3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5242B7-6563-E598-7BDB-08B45639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836BB2-8043-8272-1E04-5BC9D8D6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22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9E25264-D192-3BBC-23AF-AFCBAD9EA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069B02-EBE7-F391-0BAC-AEC214E20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2FA645-B5EE-1E44-F9CA-F042B43F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BAEF49-2E7E-CA8B-C7FF-20A163FB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66CD71-C4D4-76F2-536F-24A95244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0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7E8F5-6A40-EDFC-4AD1-429BC071E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3903C8-4D54-80F1-1F7B-27979770B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016C68-0E48-EDF0-C1BF-9E6BF445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61E3F5-89C7-A2F3-DF30-1C797803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46347C-3BB5-1C5D-9ABD-88069E68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3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0A5B7-7F44-9812-28F0-2EBEA0F8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639888-8AC2-0233-12AF-17BA71811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734C7B-56AC-C745-8BFF-1979BEDE4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68B59A-18DB-845E-9856-0FA586CC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A531F6-555A-BDF1-5AAF-08496818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75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85052-CF64-59F3-BB91-A7D0AB73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5D629D-99C3-E834-F1AE-FD761E7DF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0A7DED-3450-EB71-525B-378214053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B5F8D9-EE00-7D37-61F0-78C7CF62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39874C-549F-7285-F77E-924F0CAA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9BDD3D-9BFF-8EA3-FFA2-D9D01A64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83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6969C-E676-95B8-9578-861A4D25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0BA7E3-C5CC-9BB1-D033-200AFFD76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AAAAA8-AB6F-B10C-F7BA-DB2CD7AD9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23DC76-BD58-6567-5A5E-489FD33C3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611B55-15BC-48CA-1E23-D93293C1C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1C2B5A-53BE-20F9-AFB1-C6D0D0C1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1212291-43FA-8FFF-496E-35388429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6C2E22-417B-789A-D1F5-D85B5BDB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0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B08BF-9110-1B6B-E589-10DBE1877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6379E7-2BB2-DF17-7C60-F7E6909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79B80DB-07B9-C40D-FD0F-C7853075A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457B0D-08BA-F3AC-7E73-92151171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0DF8BB-0A5A-DC0D-36C1-45A8B60B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0365B5-94F1-A6BB-57A5-3D2B6368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49FDBB-BC6E-87CB-62F9-40EFFA36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90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0FA0F-161D-EDFB-9D05-B38B29E0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18EF43-FC55-3E4E-8DDA-224D78059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AEFE18-EEA1-020C-62EA-656F92180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91F544-BB26-E806-3119-CC7C45F4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5570D1-E591-3528-F6BC-5C92A414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13F729-000A-AFF6-CFE8-E1B65A46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19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7FCA2-E4D5-10E6-FB44-934E11ECF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932FC18-21B8-F1B8-864D-0F6D2BD76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89AF7C-8D15-34AA-0DCA-1242A3619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9CF210-9CF5-99BA-BB1A-A135066D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C0355E-CBE3-ACF4-68C3-6A498307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826F25-3AD3-BA21-9326-B2CA7EC57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11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17BF9A-6E3F-F915-82E3-1F638970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814562-799B-B787-AAB2-AAC0ADAC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09C01D-A968-DD00-69DA-526C1C3AA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E1D2-0390-49F6-ADC5-3EA5BD6FD48A}" type="datetimeFigureOut">
              <a:rPr lang="de-DE" smtClean="0"/>
              <a:t>22.07.2022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C0EB8-E4A6-874E-1EFD-0DC973489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20D4AA-66DB-0FB1-1838-7CD72B1C2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5A85-FDC7-45F7-BDE1-27B6FD8F83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amf.de/DE/Themen/MigrationAufenthalt/ZuwandererDrittstaaten/Migrathek/Vorintegration/vorintegration-node.html;jsessionid=5BE640C62CAC9AB9F50F8AF67D2250CA.internet27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amf.de/eo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amf.de/DE/Themen/Integration/ZugewanderteTeilnehmende/ErsteOrientierung/Erstorientierungskurse/erstorientierungskurse-node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amf-navi.bamf.de/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amf-navi.bamf.de/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A2985-B2F4-536F-A58C-0DF6A5345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9433"/>
            <a:ext cx="9144000" cy="1248026"/>
          </a:xfrm>
        </p:spPr>
        <p:txBody>
          <a:bodyPr/>
          <a:lstStyle/>
          <a:p>
            <a:r>
              <a:rPr lang="uk-UA" b="1" dirty="0"/>
              <a:t>Інформація	</a:t>
            </a:r>
            <a:endParaRPr lang="de-DE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17779E-56F1-BE19-7F9B-C792DB73E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89744"/>
            <a:ext cx="9144000" cy="1655762"/>
          </a:xfrm>
        </p:spPr>
        <p:txBody>
          <a:bodyPr/>
          <a:lstStyle/>
          <a:p>
            <a:r>
              <a:rPr lang="uk-UA" b="1" dirty="0"/>
              <a:t>Мовні курси</a:t>
            </a:r>
            <a:endParaRPr lang="de-DE" b="1" dirty="0"/>
          </a:p>
          <a:p>
            <a:r>
              <a:rPr lang="de-DE" sz="2000" i="1" dirty="0"/>
              <a:t>Gruppeninformation Sprachkurse</a:t>
            </a:r>
            <a:endParaRPr lang="uk-UA" sz="2000" b="1" i="1" dirty="0"/>
          </a:p>
          <a:p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BA9F6BC9-38C0-4C92-9F73-6D8E1F9C35A0}"/>
              </a:ext>
            </a:extLst>
          </p:cNvPr>
          <p:cNvPicPr/>
          <p:nvPr/>
        </p:nvPicPr>
        <p:blipFill>
          <a:blip r:embed="rId2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9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4EC16-EA4F-3D69-F2A6-D2BE0C93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02" y="381399"/>
            <a:ext cx="10515600" cy="1325563"/>
          </a:xfrm>
        </p:spPr>
        <p:txBody>
          <a:bodyPr/>
          <a:lstStyle/>
          <a:p>
            <a:r>
              <a:rPr lang="uk-UA" b="1" dirty="0"/>
              <a:t>Альтернативно</a:t>
            </a:r>
            <a:r>
              <a:rPr lang="de-DE" b="1" dirty="0"/>
              <a:t> </a:t>
            </a:r>
            <a:r>
              <a:rPr lang="de-DE" sz="2000" i="1" dirty="0"/>
              <a:t>- Alternativen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3B4EC2-2083-5C4F-E307-056AB2EBB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02" y="1945556"/>
            <a:ext cx="10877298" cy="2489701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медіа-пропозиції курсів попередньої інтеграції (можна знайти на сторінці </a:t>
            </a:r>
            <a:r>
              <a:rPr lang="de-DE" dirty="0">
                <a:hlinkClick r:id="rId2"/>
              </a:rPr>
              <a:t>BAMF</a:t>
            </a:r>
            <a:r>
              <a:rPr lang="uk-UA" dirty="0">
                <a:hlinkClick r:id="rId2"/>
              </a:rPr>
              <a:t>у</a:t>
            </a:r>
            <a:r>
              <a:rPr lang="uk-UA" dirty="0"/>
              <a:t>)</a:t>
            </a:r>
          </a:p>
          <a:p>
            <a:r>
              <a:rPr lang="uk-UA" dirty="0"/>
              <a:t>На даний момент центр зайнятості планує декілька пропозицій на час очікування початку курсів: в залежності від цільової групи для підтримки їхніх потреб відповідно (пошук роботи, догляд за дітьми, визнання дипломів і т.д.</a:t>
            </a:r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1FD62E8D-7A1F-4BC6-A596-885E5788894D}"/>
              </a:ext>
            </a:extLst>
          </p:cNvPr>
          <p:cNvPicPr/>
          <p:nvPr/>
        </p:nvPicPr>
        <p:blipFill>
          <a:blip r:embed="rId3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94CF48B2-C16B-4D64-8AA9-1180748290D5}"/>
              </a:ext>
            </a:extLst>
          </p:cNvPr>
          <p:cNvSpPr txBox="1">
            <a:spLocks/>
          </p:cNvSpPr>
          <p:nvPr/>
        </p:nvSpPr>
        <p:spPr>
          <a:xfrm>
            <a:off x="476502" y="4912444"/>
            <a:ext cx="11110660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Digitale Vorintegrationsangebote (zu finden über die </a:t>
            </a:r>
            <a:r>
              <a:rPr lang="de-DE" sz="2000" i="1" dirty="0">
                <a:hlinkClick r:id="rId2"/>
              </a:rPr>
              <a:t>Homepage</a:t>
            </a:r>
            <a:r>
              <a:rPr lang="de-DE" sz="2000" i="1" dirty="0"/>
              <a:t> des BAMF); das Jobcenter Forchheim plant derzeit mehrere Überbrückungsangebote je Zielgruppe zur Unterstützung entsprechend Ihrer Bedürfnisse (Jobsuche, Kinderbetreuung, Anerkennung etc.)</a:t>
            </a:r>
          </a:p>
        </p:txBody>
      </p:sp>
    </p:spTree>
    <p:extLst>
      <p:ext uri="{BB962C8B-B14F-4D97-AF65-F5344CB8AC3E}">
        <p14:creationId xmlns:p14="http://schemas.microsoft.com/office/powerpoint/2010/main" val="329264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264FA-F675-69DE-7A82-A75D179A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88" y="103471"/>
            <a:ext cx="10515600" cy="1325563"/>
          </a:xfrm>
        </p:spPr>
        <p:txBody>
          <a:bodyPr/>
          <a:lstStyle/>
          <a:p>
            <a:r>
              <a:rPr lang="uk-UA" b="1" dirty="0"/>
              <a:t>Що наступне?</a:t>
            </a:r>
            <a:r>
              <a:rPr lang="de-DE" b="1" dirty="0"/>
              <a:t> </a:t>
            </a:r>
            <a:r>
              <a:rPr lang="de-DE" sz="2000" i="1" dirty="0"/>
              <a:t>Wie geht es jetzt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5FFCC7-18E0-8E87-9A6C-39F5B9F3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26" y="1388695"/>
            <a:ext cx="11877174" cy="3708901"/>
          </a:xfrm>
        </p:spPr>
        <p:txBody>
          <a:bodyPr>
            <a:normAutofit/>
          </a:bodyPr>
          <a:lstStyle/>
          <a:p>
            <a:r>
              <a:rPr lang="uk-UA" sz="2400" dirty="0"/>
              <a:t>Якщо Ви потребуєте ваучер, ми вишлемо його поштою наступним часом</a:t>
            </a:r>
          </a:p>
          <a:p>
            <a:r>
              <a:rPr lang="uk-UA" sz="2400" dirty="0"/>
              <a:t>Ваш куратор запросить Вас протягом наступних кількох тижнів на особисту зустріч для того, щоб обговорити з Вами насттупні кроки</a:t>
            </a:r>
          </a:p>
          <a:p>
            <a:r>
              <a:rPr lang="uk-UA" sz="2400" dirty="0"/>
              <a:t>Якщо у Вас є термінова справа, яку треба вирішити, і Вам потрібно терміново записатися на особисту зустріч, будь ласка, контактуйте з нами також через мейл, телефоном або через нашу інтернетну сторінку</a:t>
            </a:r>
          </a:p>
          <a:p>
            <a:r>
              <a:rPr lang="uk-UA" sz="2400" dirty="0"/>
              <a:t>Особисті зустрічі без попереднього запису, нажаль, ми проводити не можемо</a:t>
            </a:r>
          </a:p>
          <a:p>
            <a:r>
              <a:rPr lang="uk-UA" sz="2400" dirty="0"/>
              <a:t>Будь ласка, робить ЗАВЖДИ своєчасно запис на зустріч для того, щоб ми мали достатньо часу для Вас</a:t>
            </a:r>
            <a:endParaRPr lang="de-DE" sz="2400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BCD3C01F-DD93-41E5-83C6-BA778DB41ED4}"/>
              </a:ext>
            </a:extLst>
          </p:cNvPr>
          <p:cNvPicPr/>
          <p:nvPr/>
        </p:nvPicPr>
        <p:blipFill>
          <a:blip r:embed="rId2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5718F580-F6C6-4D4F-B4C6-8628D83230DA}"/>
              </a:ext>
            </a:extLst>
          </p:cNvPr>
          <p:cNvSpPr txBox="1">
            <a:spLocks/>
          </p:cNvSpPr>
          <p:nvPr/>
        </p:nvSpPr>
        <p:spPr>
          <a:xfrm>
            <a:off x="314826" y="5055487"/>
            <a:ext cx="10900611" cy="16990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Sollten Sie noch einen Berechtigungsschein benötigen, senden wir Ihnen diesen zeitnah postalisch zu;  Ihr/e </a:t>
            </a:r>
            <a:r>
              <a:rPr lang="de-DE" sz="2000" i="1" dirty="0" err="1"/>
              <a:t>HauptbetreurIn</a:t>
            </a:r>
            <a:r>
              <a:rPr lang="de-DE" sz="2000" i="1" dirty="0"/>
              <a:t> wird Sie in den nächsten Wochen zu einem persönlichen Termin einladen, um mit Ihnen Ihre weiteren Planungen zu besprechen; haben Sie ein dringliches Anliegen und benötigen einen sofortigen Termin, kontaktieren Sie uns bitte ebenfalls per Mail, Telefon oder über unsere Homepage; </a:t>
            </a:r>
            <a:r>
              <a:rPr lang="de-DE" sz="2000" i="1" dirty="0">
                <a:sym typeface="Wingdings" panose="05000000000000000000" pitchFamily="2" charset="2"/>
              </a:rPr>
              <a:t>Vorsprachen ohne Termin können wir leider nicht berücksichtigen. </a:t>
            </a:r>
            <a:r>
              <a:rPr lang="de-DE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sz="2000" b="1" i="1" dirty="0">
                <a:sym typeface="Wingdings" panose="05000000000000000000" pitchFamily="2" charset="2"/>
              </a:rPr>
              <a:t>Machen Sie daher bitte                       IMMER einen Termin aus, damit wir auch ausreichend Zeit für Sie haben</a:t>
            </a:r>
            <a:endParaRPr lang="de-DE" sz="2000" b="1" i="1" dirty="0"/>
          </a:p>
        </p:txBody>
      </p:sp>
    </p:spTree>
    <p:extLst>
      <p:ext uri="{BB962C8B-B14F-4D97-AF65-F5344CB8AC3E}">
        <p14:creationId xmlns:p14="http://schemas.microsoft.com/office/powerpoint/2010/main" val="248513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AD030-8D39-5040-C011-1470EBAA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340"/>
            <a:ext cx="10515600" cy="1325563"/>
          </a:xfrm>
        </p:spPr>
        <p:txBody>
          <a:bodyPr/>
          <a:lstStyle/>
          <a:p>
            <a:r>
              <a:rPr lang="uk-UA" b="1" dirty="0"/>
              <a:t>Пропозиції щодо мовних курсів</a:t>
            </a:r>
            <a:r>
              <a:rPr lang="de-DE" b="1" dirty="0"/>
              <a:t> </a:t>
            </a:r>
            <a:r>
              <a:rPr lang="de-DE" sz="2000" i="1" dirty="0"/>
              <a:t>(Sprachkursangebote)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8930A1-2475-287E-6481-55A18C70C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8954"/>
            <a:ext cx="10515600" cy="4351338"/>
          </a:xfrm>
        </p:spPr>
        <p:txBody>
          <a:bodyPr/>
          <a:lstStyle/>
          <a:p>
            <a:r>
              <a:rPr lang="uk-UA" dirty="0"/>
              <a:t>Курси першої орієнтації</a:t>
            </a:r>
            <a:r>
              <a:rPr lang="de-DE" dirty="0"/>
              <a:t> - </a:t>
            </a:r>
            <a:r>
              <a:rPr lang="de-DE" sz="2000" i="1" dirty="0"/>
              <a:t>Erstorientierungskurs</a:t>
            </a:r>
            <a:endParaRPr lang="uk-UA" sz="2000" i="1" dirty="0"/>
          </a:p>
          <a:p>
            <a:r>
              <a:rPr lang="uk-UA" dirty="0"/>
              <a:t>Інтеграційні курси</a:t>
            </a:r>
            <a:r>
              <a:rPr lang="de-DE" dirty="0"/>
              <a:t> - I</a:t>
            </a:r>
            <a:r>
              <a:rPr lang="de-DE" sz="2000" i="1" dirty="0"/>
              <a:t>ntegrationskurs</a:t>
            </a:r>
            <a:endParaRPr lang="uk-UA" sz="2000" i="1" dirty="0"/>
          </a:p>
          <a:p>
            <a:r>
              <a:rPr lang="uk-UA" dirty="0"/>
              <a:t>Професійні курси </a:t>
            </a:r>
            <a:r>
              <a:rPr lang="de-DE" dirty="0"/>
              <a:t>- </a:t>
            </a:r>
            <a:r>
              <a:rPr lang="de-DE" sz="2000" i="1" dirty="0"/>
              <a:t>Berufssprachkurs</a:t>
            </a:r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B19D9DC6-A47F-433A-8818-9BB2A87F93BB}"/>
              </a:ext>
            </a:extLst>
          </p:cNvPr>
          <p:cNvPicPr/>
          <p:nvPr/>
        </p:nvPicPr>
        <p:blipFill>
          <a:blip r:embed="rId2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6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61200-8BD5-66E3-A182-6A8F8EA64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0"/>
            <a:ext cx="10515600" cy="1325563"/>
          </a:xfrm>
        </p:spPr>
        <p:txBody>
          <a:bodyPr/>
          <a:lstStyle/>
          <a:p>
            <a:r>
              <a:rPr lang="uk-UA" b="1" dirty="0"/>
              <a:t>Курс першої орієнтації</a:t>
            </a:r>
            <a:r>
              <a:rPr lang="de-DE" b="1" dirty="0"/>
              <a:t> </a:t>
            </a:r>
            <a:r>
              <a:rPr lang="de-DE" sz="2000" i="1" dirty="0"/>
              <a:t>- Erstorientierungskurs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AF0E19-5D2E-6898-5609-EA6C8EDF8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699" y="1325563"/>
            <a:ext cx="11225463" cy="3307849"/>
          </a:xfrm>
        </p:spPr>
        <p:txBody>
          <a:bodyPr/>
          <a:lstStyle/>
          <a:p>
            <a:r>
              <a:rPr lang="uk-UA" dirty="0"/>
              <a:t>Дає інформацію про життя в Німеччині та надає перші знання мови для сьогодення</a:t>
            </a:r>
          </a:p>
          <a:p>
            <a:r>
              <a:rPr lang="uk-UA" dirty="0"/>
              <a:t>Тривалість: приблизно 3 місяці</a:t>
            </a:r>
          </a:p>
          <a:p>
            <a:r>
              <a:rPr lang="uk-UA" dirty="0"/>
              <a:t>Курс безкоштовнмй, </a:t>
            </a:r>
            <a:r>
              <a:rPr lang="uk-UA" b="1" dirty="0"/>
              <a:t>запис через організації представників</a:t>
            </a:r>
          </a:p>
          <a:p>
            <a:r>
              <a:rPr lang="uk-UA" dirty="0"/>
              <a:t>Без мовного сертифікату в кінці</a:t>
            </a:r>
          </a:p>
          <a:p>
            <a:r>
              <a:rPr lang="uk-UA" dirty="0"/>
              <a:t>Список всіх організацій та додаткова інформація щодо курсів першої орієнтації Ви знайдете тут: </a:t>
            </a:r>
            <a:r>
              <a:rPr lang="de-DE" dirty="0">
                <a:hlinkClick r:id="rId2"/>
              </a:rPr>
              <a:t>www.bamf.de/eok</a:t>
            </a:r>
            <a:endParaRPr lang="de-DE" dirty="0"/>
          </a:p>
          <a:p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C3EB9F35-7AF6-495A-A01D-80F3D23717F1}"/>
              </a:ext>
            </a:extLst>
          </p:cNvPr>
          <p:cNvPicPr/>
          <p:nvPr/>
        </p:nvPicPr>
        <p:blipFill>
          <a:blip r:embed="rId3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5ED36AE5-734F-4055-8491-E036AD71494A}"/>
              </a:ext>
            </a:extLst>
          </p:cNvPr>
          <p:cNvSpPr txBox="1">
            <a:spLocks/>
          </p:cNvSpPr>
          <p:nvPr/>
        </p:nvSpPr>
        <p:spPr>
          <a:xfrm>
            <a:off x="419100" y="4813614"/>
            <a:ext cx="11353800" cy="1798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Der Erstorientierungskurs (EOK) gibt einen Überblick über das Leben in Deutschland und vermittelt erste Deutschkenntnisse, um den Alltag zu meistern; </a:t>
            </a:r>
            <a:r>
              <a:rPr lang="de-DE" sz="2000" i="1" u="sng" dirty="0"/>
              <a:t>Dauer</a:t>
            </a:r>
            <a:r>
              <a:rPr lang="de-DE" sz="2000" i="1" dirty="0"/>
              <a:t>: ca. 3 Monate; die Teilnahme am Kurs ist kostenfrei, </a:t>
            </a:r>
            <a:r>
              <a:rPr lang="de-DE" sz="2000" b="1" i="1" dirty="0"/>
              <a:t>Anmeldung über die Träger;  </a:t>
            </a:r>
            <a:r>
              <a:rPr lang="de-DE" sz="2000" i="1" dirty="0"/>
              <a:t>die Teilnahme am EOK führt nicht zu einem Sprachzertifikat</a:t>
            </a:r>
          </a:p>
          <a:p>
            <a:pPr marL="0" indent="0">
              <a:buNone/>
            </a:pPr>
            <a:r>
              <a:rPr lang="de-DE" sz="2000" i="1" dirty="0"/>
              <a:t>Liste mit allen Trägern sowie weiteren Informationen zu den Erstorientierungskursen finden Sie unter: </a:t>
            </a:r>
            <a:r>
              <a:rPr lang="de-DE" sz="2000" i="1" dirty="0">
                <a:hlinkClick r:id="rId4"/>
              </a:rPr>
              <a:t>www.bamf.de/eok</a:t>
            </a:r>
            <a:endParaRPr lang="de-DE" sz="2000" i="1" dirty="0"/>
          </a:p>
          <a:p>
            <a:endParaRPr lang="de-DE" sz="2000" i="1" dirty="0"/>
          </a:p>
        </p:txBody>
      </p:sp>
    </p:spTree>
    <p:extLst>
      <p:ext uri="{BB962C8B-B14F-4D97-AF65-F5344CB8AC3E}">
        <p14:creationId xmlns:p14="http://schemas.microsoft.com/office/powerpoint/2010/main" val="251132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2BD8C-5DFA-0473-086A-F1382F04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147" y="334129"/>
            <a:ext cx="10515600" cy="1325563"/>
          </a:xfrm>
        </p:spPr>
        <p:txBody>
          <a:bodyPr/>
          <a:lstStyle/>
          <a:p>
            <a:r>
              <a:rPr lang="uk-UA" b="1" dirty="0"/>
              <a:t>Інтеграційний курс</a:t>
            </a:r>
            <a:r>
              <a:rPr lang="de-DE" b="1" dirty="0"/>
              <a:t> </a:t>
            </a:r>
            <a:r>
              <a:rPr lang="de-DE" sz="2000" i="1" dirty="0"/>
              <a:t>- Integrationskurs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57FC08-F80D-5308-6522-F096ACA16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52" y="2047791"/>
            <a:ext cx="10515600" cy="276241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Складається з мовного курса та одного орієнтаційного курса</a:t>
            </a:r>
          </a:p>
          <a:p>
            <a:r>
              <a:rPr lang="uk-UA" dirty="0"/>
              <a:t>Триває приблизно 7 місяців</a:t>
            </a:r>
          </a:p>
          <a:p>
            <a:r>
              <a:rPr lang="uk-UA" dirty="0"/>
              <a:t>Закінчується мовним сертифікатом, ціль: рівень </a:t>
            </a:r>
            <a:r>
              <a:rPr lang="de-DE" dirty="0"/>
              <a:t>B1</a:t>
            </a:r>
            <a:endParaRPr lang="uk-UA" dirty="0"/>
          </a:p>
          <a:p>
            <a:r>
              <a:rPr lang="uk-UA" dirty="0"/>
              <a:t>Якщо Ви не пройшли екзаменування, у Вас є можливість запросити 300 додаткових годин в </a:t>
            </a:r>
            <a:r>
              <a:rPr lang="de-DE" dirty="0"/>
              <a:t>BAMF</a:t>
            </a:r>
            <a:r>
              <a:rPr lang="uk-UA" dirty="0"/>
              <a:t>і для повторювання екзамену</a:t>
            </a:r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A331A27E-7AD1-43FC-B274-9EFA2DCFAEA3}"/>
              </a:ext>
            </a:extLst>
          </p:cNvPr>
          <p:cNvPicPr/>
          <p:nvPr/>
        </p:nvPicPr>
        <p:blipFill>
          <a:blip r:embed="rId2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065E9F23-868C-46F4-B17F-F70F2779200C}"/>
              </a:ext>
            </a:extLst>
          </p:cNvPr>
          <p:cNvSpPr txBox="1">
            <a:spLocks/>
          </p:cNvSpPr>
          <p:nvPr/>
        </p:nvSpPr>
        <p:spPr>
          <a:xfrm>
            <a:off x="604838" y="5036418"/>
            <a:ext cx="10515600" cy="1379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Besteht aus einem Sprachkurs und einem Orientierungskurs; </a:t>
            </a:r>
            <a:r>
              <a:rPr lang="de-DE" sz="2000" i="1" u="sng" dirty="0"/>
              <a:t>Dauer</a:t>
            </a:r>
            <a:r>
              <a:rPr lang="de-DE" sz="2000" i="1" dirty="0"/>
              <a:t>: ca. 7 Monate; Abschluss mit Sprachzertifikat, </a:t>
            </a:r>
            <a:r>
              <a:rPr lang="de-DE" sz="2000" i="1" u="sng" dirty="0"/>
              <a:t>Ziel</a:t>
            </a:r>
            <a:r>
              <a:rPr lang="de-DE" sz="2000" i="1" dirty="0"/>
              <a:t>: B1; bei Nicht-Bestehen der B1-Prüfung besteht die Möglichkeit, 300 zusätzliche Stunden beim BAMF zu beantragen und die Prüfung zu wiederholen</a:t>
            </a:r>
          </a:p>
        </p:txBody>
      </p:sp>
    </p:spTree>
    <p:extLst>
      <p:ext uri="{BB962C8B-B14F-4D97-AF65-F5344CB8AC3E}">
        <p14:creationId xmlns:p14="http://schemas.microsoft.com/office/powerpoint/2010/main" val="174645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CF1AB-8402-8692-6E37-4D2E425A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69" y="461461"/>
            <a:ext cx="10515600" cy="1325563"/>
          </a:xfrm>
        </p:spPr>
        <p:txBody>
          <a:bodyPr>
            <a:normAutofit/>
          </a:bodyPr>
          <a:lstStyle/>
          <a:p>
            <a:r>
              <a:rPr lang="uk-UA" b="1" dirty="0"/>
              <a:t>Інтеграційний курс</a:t>
            </a:r>
            <a:r>
              <a:rPr lang="de-DE" b="1" dirty="0"/>
              <a:t> </a:t>
            </a:r>
            <a:r>
              <a:rPr lang="de-DE" sz="2200" i="1" dirty="0"/>
              <a:t>- Integrationskurs</a:t>
            </a:r>
            <a:br>
              <a:rPr lang="uk-UA" dirty="0"/>
            </a:br>
            <a:r>
              <a:rPr lang="uk-UA" dirty="0"/>
              <a:t>вимоги для участі в них</a:t>
            </a:r>
            <a:r>
              <a:rPr lang="de-DE" dirty="0"/>
              <a:t> </a:t>
            </a:r>
            <a:r>
              <a:rPr lang="de-DE" sz="2200" i="1" dirty="0"/>
              <a:t>Teilnahmebedingungen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813F7F-A473-0F2C-228E-AE50CFCA6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669" y="2229484"/>
            <a:ext cx="10515600" cy="4351338"/>
          </a:xfrm>
        </p:spPr>
        <p:txBody>
          <a:bodyPr/>
          <a:lstStyle/>
          <a:p>
            <a:r>
              <a:rPr lang="uk-UA" dirty="0"/>
              <a:t>Ви потребуєте дозвіл для інтеграційного курса (ваучер)</a:t>
            </a:r>
          </a:p>
          <a:p>
            <a:r>
              <a:rPr lang="uk-UA" dirty="0"/>
              <a:t>Ваучер Ви отримаєте від Вашого куратора у центрі зайнятості, або він запрошується прямо при </a:t>
            </a:r>
            <a:r>
              <a:rPr lang="de-DE" dirty="0"/>
              <a:t>BAMF</a:t>
            </a:r>
            <a:r>
              <a:rPr lang="uk-UA" dirty="0"/>
              <a:t>і</a:t>
            </a:r>
          </a:p>
          <a:p>
            <a:r>
              <a:rPr lang="uk-UA" dirty="0"/>
              <a:t>Будь ласка, звертайте увагу на те, що цей ваучер можна отримати тільки раз (орігінал добре зберігайте)</a:t>
            </a:r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C1D32301-9930-4B08-BE40-96E4CCE9B5CF}"/>
              </a:ext>
            </a:extLst>
          </p:cNvPr>
          <p:cNvPicPr/>
          <p:nvPr/>
        </p:nvPicPr>
        <p:blipFill>
          <a:blip r:embed="rId2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C35331FD-3923-497A-ABE1-E48618C22DBF}"/>
              </a:ext>
            </a:extLst>
          </p:cNvPr>
          <p:cNvSpPr txBox="1">
            <a:spLocks/>
          </p:cNvSpPr>
          <p:nvPr/>
        </p:nvSpPr>
        <p:spPr>
          <a:xfrm>
            <a:off x="540669" y="488854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00" i="1" dirty="0"/>
              <a:t>Zur Teilnahme benötigen Sie eine Zulassung für den Integrationskurs (Berechtigungsschein); den Berechtigungsschein erhalten Sie durch Ihre/n </a:t>
            </a:r>
            <a:r>
              <a:rPr lang="de-DE" sz="2200" i="1" dirty="0" err="1"/>
              <a:t>HauptbetreuerIn</a:t>
            </a:r>
            <a:r>
              <a:rPr lang="de-DE" sz="2200" i="1" dirty="0"/>
              <a:t> im Jobcenter oder können diesen direkt beim BAMF beantragen; bitte beachten Sie, dass die Ausgabe des Berechtigungsscheins nur einmalig erfolgen kann (</a:t>
            </a:r>
            <a:r>
              <a:rPr lang="de-DE" sz="2200" b="1" i="1" dirty="0"/>
              <a:t>Original sicher aufbewahren</a:t>
            </a:r>
            <a:r>
              <a:rPr lang="de-DE" sz="2200" i="1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597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F0140-B9D3-1498-79F5-C764FA99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38" y="419319"/>
            <a:ext cx="10515600" cy="1325563"/>
          </a:xfrm>
        </p:spPr>
        <p:txBody>
          <a:bodyPr/>
          <a:lstStyle/>
          <a:p>
            <a:r>
              <a:rPr lang="uk-UA" b="1" dirty="0"/>
              <a:t>Інтеграційний курс</a:t>
            </a:r>
            <a:r>
              <a:rPr lang="de-DE" b="1" dirty="0"/>
              <a:t> </a:t>
            </a:r>
            <a:r>
              <a:rPr lang="de-DE" sz="2000" i="1" dirty="0"/>
              <a:t>- Integrationskurs</a:t>
            </a:r>
            <a:br>
              <a:rPr lang="uk-UA" dirty="0"/>
            </a:br>
            <a:r>
              <a:rPr lang="uk-UA" dirty="0"/>
              <a:t>реєстрація</a:t>
            </a:r>
            <a:r>
              <a:rPr lang="de-DE" dirty="0"/>
              <a:t> </a:t>
            </a:r>
            <a:r>
              <a:rPr lang="de-DE" sz="2000" i="1" dirty="0"/>
              <a:t>Anmeldung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6CCFD5-A2F3-C32C-AF0C-6050EB9EA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2352591"/>
            <a:ext cx="10515600" cy="2152817"/>
          </a:xfrm>
        </p:spPr>
        <p:txBody>
          <a:bodyPr/>
          <a:lstStyle/>
          <a:p>
            <a:r>
              <a:rPr lang="uk-UA" dirty="0"/>
              <a:t>Після отримання ваучера Ви можете зареєструватися в організації представників, при чому його Ви можете обирати </a:t>
            </a:r>
            <a:r>
              <a:rPr lang="uk-UA" b="1" dirty="0"/>
              <a:t>особисто</a:t>
            </a:r>
          </a:p>
          <a:p>
            <a:r>
              <a:rPr lang="uk-UA" dirty="0"/>
              <a:t>Організація проводить з Вами тестування для того, щоб віднести Вас до підходящого Вам курсового модуля</a:t>
            </a:r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AF16AE2E-045D-48D4-9A6F-C44B1FFAD25C}"/>
              </a:ext>
            </a:extLst>
          </p:cNvPr>
          <p:cNvPicPr/>
          <p:nvPr/>
        </p:nvPicPr>
        <p:blipFill>
          <a:blip r:embed="rId2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28F8280C-4BE9-4C10-848D-F135ABC195B7}"/>
              </a:ext>
            </a:extLst>
          </p:cNvPr>
          <p:cNvSpPr txBox="1">
            <a:spLocks/>
          </p:cNvSpPr>
          <p:nvPr/>
        </p:nvSpPr>
        <p:spPr>
          <a:xfrm>
            <a:off x="604838" y="4867448"/>
            <a:ext cx="10515600" cy="1571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Nach Erhalt des Berechtigungsscheines können Sie sich bei einem Integrationskursträger anmelden, wobei Sie den Träger </a:t>
            </a:r>
            <a:r>
              <a:rPr lang="de-DE" sz="2000" b="1" i="1" dirty="0"/>
              <a:t>selbst</a:t>
            </a:r>
            <a:r>
              <a:rPr lang="de-DE" sz="2000" i="1" dirty="0"/>
              <a:t> wählen dürfen; der Kursträger wird mit Ihnen einen </a:t>
            </a:r>
            <a:r>
              <a:rPr lang="de-DE" sz="2000" b="1" i="1" dirty="0"/>
              <a:t>Einstufungstest</a:t>
            </a:r>
            <a:r>
              <a:rPr lang="de-DE" sz="2000" i="1" dirty="0"/>
              <a:t> durchführen um Sie dem passenden Kursmodul zuzuordnen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04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3D7DE-FD99-F21E-B43F-C4162D81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32" y="366213"/>
            <a:ext cx="10515600" cy="1325563"/>
          </a:xfrm>
        </p:spPr>
        <p:txBody>
          <a:bodyPr/>
          <a:lstStyle/>
          <a:p>
            <a:r>
              <a:rPr lang="uk-UA" b="1" dirty="0"/>
              <a:t>Інтеграційний курс</a:t>
            </a:r>
            <a:r>
              <a:rPr lang="de-DE" b="1" dirty="0"/>
              <a:t> </a:t>
            </a:r>
            <a:r>
              <a:rPr lang="de-DE" sz="2000" i="1" dirty="0"/>
              <a:t>- Integrationskurs</a:t>
            </a:r>
            <a:br>
              <a:rPr lang="uk-UA" dirty="0"/>
            </a:br>
            <a:r>
              <a:rPr lang="uk-UA" dirty="0"/>
              <a:t>кошти та пошук</a:t>
            </a:r>
            <a:r>
              <a:rPr lang="de-DE" dirty="0"/>
              <a:t> </a:t>
            </a:r>
            <a:r>
              <a:rPr lang="de-DE" sz="2000" i="1" dirty="0"/>
              <a:t>Kosten und Suche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E2717F-A6C2-B036-C3B3-303287598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2" y="2064701"/>
            <a:ext cx="10515600" cy="4351338"/>
          </a:xfrm>
        </p:spPr>
        <p:txBody>
          <a:bodyPr/>
          <a:lstStyle/>
          <a:p>
            <a:r>
              <a:rPr lang="uk-UA" dirty="0"/>
              <a:t>При першій участі в інтеграційному курсі Ви автоматично звільняєтеся від коштів за них</a:t>
            </a:r>
          </a:p>
          <a:p>
            <a:r>
              <a:rPr lang="uk-UA" dirty="0"/>
              <a:t>Кошти на дорогу (від мінімум 3 км) повертаються. Для цього треба заповнити заяву.</a:t>
            </a:r>
          </a:p>
          <a:p>
            <a:r>
              <a:rPr lang="uk-UA" dirty="0"/>
              <a:t>На </a:t>
            </a:r>
            <a:r>
              <a:rPr lang="de-DE" dirty="0">
                <a:hlinkClick r:id="rId2"/>
              </a:rPr>
              <a:t>BAMF-Navi</a:t>
            </a:r>
            <a:r>
              <a:rPr lang="uk-UA" dirty="0"/>
              <a:t> (німецька та англійська версія) Ви можете шукати найближчі до Вас курси</a:t>
            </a:r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9140CF2D-4BD8-4CB4-B536-3761ABAC5534}"/>
              </a:ext>
            </a:extLst>
          </p:cNvPr>
          <p:cNvPicPr/>
          <p:nvPr/>
        </p:nvPicPr>
        <p:blipFill>
          <a:blip r:embed="rId3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019826B0-1BC2-4679-8CB4-237B41440D2C}"/>
              </a:ext>
            </a:extLst>
          </p:cNvPr>
          <p:cNvSpPr txBox="1">
            <a:spLocks/>
          </p:cNvSpPr>
          <p:nvPr/>
        </p:nvSpPr>
        <p:spPr>
          <a:xfrm>
            <a:off x="604838" y="5089128"/>
            <a:ext cx="10515600" cy="217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Bei der ersten Teilnahme am Integrationskurs sind Sie automatisch von den Kosten für den Integrationskurs befreit; Fahrkosten (mind. 3km Anreise) werden per Antrag bezuschusst; über das </a:t>
            </a:r>
            <a:r>
              <a:rPr lang="de-DE" sz="2000" i="1" dirty="0">
                <a:hlinkClick r:id="rId2"/>
              </a:rPr>
              <a:t>BAMF-Navi</a:t>
            </a:r>
            <a:r>
              <a:rPr lang="de-DE" sz="2000" i="1" dirty="0"/>
              <a:t> (deutsche und englische Version) können Sie nach den nächsten Kursen in Ihrer Nähe suchen</a:t>
            </a:r>
          </a:p>
        </p:txBody>
      </p:sp>
    </p:spTree>
    <p:extLst>
      <p:ext uri="{BB962C8B-B14F-4D97-AF65-F5344CB8AC3E}">
        <p14:creationId xmlns:p14="http://schemas.microsoft.com/office/powerpoint/2010/main" val="392690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CF513-2880-7D12-108E-4026966C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62" y="365125"/>
            <a:ext cx="10515600" cy="1325563"/>
          </a:xfrm>
        </p:spPr>
        <p:txBody>
          <a:bodyPr/>
          <a:lstStyle/>
          <a:p>
            <a:r>
              <a:rPr lang="uk-UA" b="1" dirty="0"/>
              <a:t>Професійний курс</a:t>
            </a:r>
            <a:r>
              <a:rPr lang="de-DE" b="1" dirty="0"/>
              <a:t> </a:t>
            </a:r>
            <a:r>
              <a:rPr lang="de-DE" sz="2000" i="1" dirty="0"/>
              <a:t>- Berufssprachkurs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A2C172-2B7C-2EE2-B5E5-EC2B50B72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62" y="1690688"/>
            <a:ext cx="11182099" cy="3035133"/>
          </a:xfrm>
        </p:spPr>
        <p:txBody>
          <a:bodyPr/>
          <a:lstStyle/>
          <a:p>
            <a:r>
              <a:rPr lang="uk-UA" dirty="0"/>
              <a:t>Будується на основі інтеграційних курсів і орієнтується на інтеграцію в робоче життя в Німеччині</a:t>
            </a:r>
          </a:p>
          <a:p>
            <a:r>
              <a:rPr lang="uk-UA" b="1" dirty="0"/>
              <a:t>Передумови: </a:t>
            </a:r>
            <a:r>
              <a:rPr lang="uk-UA" dirty="0"/>
              <a:t>Ви вже маєте мовний сертифікат мінімум А1 рівня і пройшли повністю інтеграційний курс АБО можете доказати при тестуванні рівень В1 і вище</a:t>
            </a:r>
          </a:p>
          <a:p>
            <a:r>
              <a:rPr lang="uk-UA" dirty="0"/>
              <a:t>Таким чином Ви отримуєте ваучер від свого куратора в центрі зайнятості</a:t>
            </a:r>
            <a:endParaRPr lang="de-DE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A74C1AB6-A294-430A-816A-1EF461184CE6}"/>
              </a:ext>
            </a:extLst>
          </p:cNvPr>
          <p:cNvPicPr/>
          <p:nvPr/>
        </p:nvPicPr>
        <p:blipFill>
          <a:blip r:embed="rId2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AAAEDF5-FF06-4577-978D-1F0DD81530FD}"/>
              </a:ext>
            </a:extLst>
          </p:cNvPr>
          <p:cNvSpPr txBox="1">
            <a:spLocks/>
          </p:cNvSpPr>
          <p:nvPr/>
        </p:nvSpPr>
        <p:spPr>
          <a:xfrm>
            <a:off x="604838" y="5020178"/>
            <a:ext cx="10982323" cy="1767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Die Berufssprachkurse bereiten aufbauend auf den Integrationskursen auf die berufliche Integration in Arbeit in Deutschland vor; </a:t>
            </a:r>
            <a:r>
              <a:rPr lang="de-DE" sz="2000" b="1" i="1" dirty="0"/>
              <a:t>Voraussetzungen</a:t>
            </a:r>
            <a:r>
              <a:rPr lang="de-DE" sz="2000" i="1" dirty="0"/>
              <a:t> zur Teilnahme: Sie besitzen bereits ein Sprachzertifikat von mind. A1 und haben</a:t>
            </a:r>
            <a:r>
              <a:rPr lang="de-DE" sz="2000" i="1" dirty="0">
                <a:solidFill>
                  <a:srgbClr val="FF0000"/>
                </a:solidFill>
              </a:rPr>
              <a:t> </a:t>
            </a:r>
            <a:r>
              <a:rPr lang="de-DE" sz="2000" i="1" dirty="0"/>
              <a:t>einen Integrationskurs vollständig durchlaufen </a:t>
            </a:r>
            <a:r>
              <a:rPr lang="de-DE" sz="2000" b="1" i="1" dirty="0"/>
              <a:t>oder</a:t>
            </a:r>
            <a:r>
              <a:rPr lang="de-DE" sz="2000" i="1" dirty="0"/>
              <a:t> Sie können im Einstufungstest mind. B1-Sprachniveau</a:t>
            </a:r>
            <a:r>
              <a:rPr lang="de-DE" sz="2000" i="1" dirty="0">
                <a:solidFill>
                  <a:srgbClr val="FF0000"/>
                </a:solidFill>
              </a:rPr>
              <a:t> </a:t>
            </a:r>
            <a:r>
              <a:rPr lang="de-DE" sz="2000" i="1" dirty="0"/>
              <a:t>nachweisen; sollten Sie die Voraussetzungen erfüllt haben, erhalten Sie eine Berechtigung durch Ihre/n </a:t>
            </a:r>
            <a:r>
              <a:rPr lang="de-DE" sz="2000" i="1" dirty="0" err="1"/>
              <a:t>HauptbetreuerIn</a:t>
            </a:r>
            <a:r>
              <a:rPr lang="de-DE" sz="2000" i="1" dirty="0"/>
              <a:t> im Jobcenter</a:t>
            </a:r>
          </a:p>
        </p:txBody>
      </p:sp>
    </p:spTree>
    <p:extLst>
      <p:ext uri="{BB962C8B-B14F-4D97-AF65-F5344CB8AC3E}">
        <p14:creationId xmlns:p14="http://schemas.microsoft.com/office/powerpoint/2010/main" val="299573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7D98E-A8F2-71AB-CFEC-07DB0270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527" y="366062"/>
            <a:ext cx="10515600" cy="1325563"/>
          </a:xfrm>
        </p:spPr>
        <p:txBody>
          <a:bodyPr/>
          <a:lstStyle/>
          <a:p>
            <a:r>
              <a:rPr lang="uk-UA" b="1" dirty="0"/>
              <a:t>Організації мовних курсів у Форхгаймі:</a:t>
            </a:r>
            <a:r>
              <a:rPr lang="de-DE" b="1" dirty="0"/>
              <a:t> </a:t>
            </a:r>
            <a:br>
              <a:rPr lang="de-DE" b="1" dirty="0"/>
            </a:br>
            <a:r>
              <a:rPr lang="de-DE" sz="2000" i="1" dirty="0"/>
              <a:t>Träger in Forchheim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BE8881-45C7-9F3A-6744-03A2E6260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u="sng" dirty="0"/>
              <a:t>VHS</a:t>
            </a:r>
            <a:r>
              <a:rPr lang="de-DE" dirty="0"/>
              <a:t> Forchheim – </a:t>
            </a:r>
            <a:r>
              <a:rPr lang="uk-UA" u="sng" dirty="0"/>
              <a:t>центр освіти для дорослих</a:t>
            </a:r>
            <a:r>
              <a:rPr lang="uk-UA" dirty="0"/>
              <a:t> </a:t>
            </a:r>
            <a:r>
              <a:rPr lang="de-DE" dirty="0"/>
              <a:t>- </a:t>
            </a:r>
            <a:r>
              <a:rPr lang="de-DE" dirty="0" err="1"/>
              <a:t>Hornschuchallee</a:t>
            </a:r>
            <a:r>
              <a:rPr lang="de-DE" dirty="0"/>
              <a:t> 20, 91301 Forchheim</a:t>
            </a:r>
          </a:p>
          <a:p>
            <a:r>
              <a:rPr lang="de-DE" u="sng" dirty="0"/>
              <a:t>AWO</a:t>
            </a:r>
            <a:r>
              <a:rPr lang="de-DE" dirty="0"/>
              <a:t> Kreisverband Bamberg Stadt und Land e.V. Migrationsdienst – </a:t>
            </a:r>
            <a:r>
              <a:rPr lang="uk-UA" u="sng" dirty="0"/>
              <a:t>благодійна організація допомоги </a:t>
            </a:r>
            <a:r>
              <a:rPr lang="uk-UA" dirty="0"/>
              <a:t>– </a:t>
            </a:r>
            <a:r>
              <a:rPr lang="de-DE" dirty="0"/>
              <a:t>Vorderer Bach 6, 96049 Bamberg</a:t>
            </a:r>
          </a:p>
          <a:p>
            <a:r>
              <a:rPr lang="de-DE" u="sng" dirty="0"/>
              <a:t>Kolping</a:t>
            </a:r>
            <a:r>
              <a:rPr lang="de-DE" dirty="0"/>
              <a:t>-Holding- gGmbH Bamberg, Reichbrunstr.3, 91301 Forchheim</a:t>
            </a:r>
          </a:p>
          <a:p>
            <a:r>
              <a:rPr lang="de-DE" dirty="0"/>
              <a:t>Berufliche Fortbildungszentren der Bayerischen Wirtschaft, </a:t>
            </a:r>
            <a:r>
              <a:rPr lang="de-DE" u="sng" dirty="0"/>
              <a:t>bfz-</a:t>
            </a:r>
            <a:r>
              <a:rPr lang="de-DE" dirty="0"/>
              <a:t>Bamberg – </a:t>
            </a:r>
            <a:r>
              <a:rPr lang="uk-UA" u="sng" dirty="0"/>
              <a:t>професійний центр підвищення кваліфікації </a:t>
            </a:r>
            <a:r>
              <a:rPr lang="uk-UA" dirty="0"/>
              <a:t>– </a:t>
            </a:r>
            <a:r>
              <a:rPr lang="de-DE" dirty="0"/>
              <a:t>Bayreuther Str. 9, 91301 Forchheim</a:t>
            </a:r>
          </a:p>
          <a:p>
            <a:pPr marL="0" indent="0">
              <a:buNone/>
            </a:pPr>
            <a:r>
              <a:rPr lang="de-DE" dirty="0"/>
              <a:t> ---- </a:t>
            </a:r>
            <a:r>
              <a:rPr lang="uk-UA" dirty="0"/>
              <a:t>подальша інформація тут: </a:t>
            </a:r>
            <a:r>
              <a:rPr lang="de-DE" dirty="0">
                <a:hlinkClick r:id="rId2"/>
              </a:rPr>
              <a:t>BAMF-NAVI</a:t>
            </a:r>
            <a:endParaRPr lang="de-DE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Bild2" descr="Y:\Lokale Einstellungen\Anwendungsdaten\ba\bk\cache\aa\ba-logos\700_760\71906.wmf">
            <a:extLst>
              <a:ext uri="{FF2B5EF4-FFF2-40B4-BE49-F238E27FC236}">
                <a16:creationId xmlns:a16="http://schemas.microsoft.com/office/drawing/2014/main" id="{82A0AC05-3A39-4F44-944B-D342482ECB51}"/>
              </a:ext>
            </a:extLst>
          </p:cNvPr>
          <p:cNvPicPr/>
          <p:nvPr/>
        </p:nvPicPr>
        <p:blipFill>
          <a:blip r:embed="rId3"/>
          <a:srcRect b="-1200"/>
          <a:stretch>
            <a:fillRect/>
          </a:stretch>
        </p:blipFill>
        <p:spPr bwMode="auto">
          <a:xfrm>
            <a:off x="9748837" y="6251257"/>
            <a:ext cx="1838325" cy="3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0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Breitbild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</vt:lpstr>
      <vt:lpstr>Інформація </vt:lpstr>
      <vt:lpstr>Пропозиції щодо мовних курсів (Sprachkursangebote) </vt:lpstr>
      <vt:lpstr>Курс першої орієнтації - Erstorientierungskurs</vt:lpstr>
      <vt:lpstr>Інтеграційний курс - Integrationskurs</vt:lpstr>
      <vt:lpstr>Інтеграційний курс - Integrationskurs вимоги для участі в них Teilnahmebedingungen</vt:lpstr>
      <vt:lpstr>Інтеграційний курс - Integrationskurs реєстрація Anmeldung</vt:lpstr>
      <vt:lpstr>Інтеграційний курс - Integrationskurs кошти та пошук Kosten und Suche</vt:lpstr>
      <vt:lpstr>Професійний курс - Berufssprachkurs</vt:lpstr>
      <vt:lpstr>Організації мовних курсів у Форхгаймі:  Träger in Forchheim </vt:lpstr>
      <vt:lpstr>Альтернативно - Alternativen</vt:lpstr>
      <vt:lpstr>Що наступне? Wie geht es jetzt weiter?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Інформація</dc:title>
  <dc:creator>Admin</dc:creator>
  <cp:lastModifiedBy>Fenz Heidrun</cp:lastModifiedBy>
  <cp:revision>7</cp:revision>
  <dcterms:created xsi:type="dcterms:W3CDTF">2022-07-20T07:28:42Z</dcterms:created>
  <dcterms:modified xsi:type="dcterms:W3CDTF">2022-07-22T05:20:25Z</dcterms:modified>
</cp:coreProperties>
</file>